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6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3"/>
            <a:ext cx="2808000" cy="2806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0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gustavojcorrea.com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gif"/><Relationship Id="rId4" Type="http://schemas.openxmlformats.org/officeDocument/2006/relationships/image" Target="../media/image3.jpg"/><Relationship Id="rId5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7.gif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6.png"/><Relationship Id="rId6" Type="http://schemas.openxmlformats.org/officeDocument/2006/relationships/image" Target="../media/image22.png"/><Relationship Id="rId7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2C4C9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Arduino Workshop</a:t>
            </a:r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2390266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Hosted by: Gustavo Correa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Location: Creat’R Lab @ UCR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Today’s Date: April 25th, 2017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Schedule: Weekly, 4/25/17 - 5/30/17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12" y="883350"/>
            <a:ext cx="3461023" cy="28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2C4C9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this workshop about?!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372" y="646650"/>
            <a:ext cx="1178848" cy="9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22" y="3595275"/>
            <a:ext cx="1178848" cy="9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Workshop series objectives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Learn Arduino!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Apply concepts in C++ programming to program the Arduino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Make make and make some more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Gain an understanding of Arduino electronics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Combine the Arduino with other Creat’R Lab Resources to make cool things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Workshop Format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Activity Days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Classroom-style </a:t>
            </a:r>
            <a:r>
              <a:rPr lang="en"/>
              <a:t>presentations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Workshop activities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“Free/open” workshop days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Time to get help with your projects!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2C4C9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Important Requirements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372" y="646650"/>
            <a:ext cx="1178848" cy="9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22" y="3595275"/>
            <a:ext cx="1178848" cy="9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you’ll need:</a:t>
            </a:r>
          </a:p>
        </p:txBody>
      </p:sp>
      <p:sp>
        <p:nvSpPr>
          <p:cNvPr id="178" name="Shape 178"/>
          <p:cNvSpPr txBox="1"/>
          <p:nvPr>
            <p:ph idx="4294967295" type="body"/>
          </p:nvPr>
        </p:nvSpPr>
        <p:spPr>
          <a:xfrm>
            <a:off x="303312" y="168852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</a:pPr>
            <a:r>
              <a:rPr lang="en" sz="3000"/>
              <a:t>Yourself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3000" u="sn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you’ll need:</a:t>
            </a:r>
          </a:p>
        </p:txBody>
      </p:sp>
      <p:sp>
        <p:nvSpPr>
          <p:cNvPr id="184" name="Shape 184"/>
          <p:cNvSpPr txBox="1"/>
          <p:nvPr>
            <p:ph idx="4294967295" type="body"/>
          </p:nvPr>
        </p:nvSpPr>
        <p:spPr>
          <a:xfrm>
            <a:off x="303312" y="168852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</a:pPr>
            <a:r>
              <a:rPr lang="en" sz="3000"/>
              <a:t>Yourself</a:t>
            </a: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3000"/>
              <a:t>Ideas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3000" u="sng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you’ll need:</a:t>
            </a:r>
          </a:p>
        </p:txBody>
      </p:sp>
      <p:sp>
        <p:nvSpPr>
          <p:cNvPr id="190" name="Shape 190"/>
          <p:cNvSpPr txBox="1"/>
          <p:nvPr>
            <p:ph idx="4294967295" type="body"/>
          </p:nvPr>
        </p:nvSpPr>
        <p:spPr>
          <a:xfrm>
            <a:off x="303312" y="168852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</a:pPr>
            <a:r>
              <a:rPr lang="en" sz="3000"/>
              <a:t>Yourself</a:t>
            </a: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3000"/>
              <a:t>Ideas</a:t>
            </a: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3000"/>
              <a:t>Laptop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3000" u="sng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you’ll need:</a:t>
            </a:r>
          </a:p>
        </p:txBody>
      </p:sp>
      <p:sp>
        <p:nvSpPr>
          <p:cNvPr id="196" name="Shape 196"/>
          <p:cNvSpPr txBox="1"/>
          <p:nvPr>
            <p:ph idx="4294967295" type="body"/>
          </p:nvPr>
        </p:nvSpPr>
        <p:spPr>
          <a:xfrm>
            <a:off x="303312" y="168852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</a:pPr>
            <a:r>
              <a:rPr lang="en" sz="3000"/>
              <a:t>Yourself</a:t>
            </a: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3000"/>
              <a:t>Ideas</a:t>
            </a: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3000"/>
              <a:t>Laptop</a:t>
            </a: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b="1" lang="en" sz="3000" u="sng"/>
              <a:t>Arduino!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604" y="1508024"/>
            <a:ext cx="2792749" cy="228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2C4C9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Start!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372" y="646650"/>
            <a:ext cx="1178848" cy="9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22" y="3595275"/>
            <a:ext cx="1178848" cy="9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558300" y="575950"/>
            <a:ext cx="8163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Download and install the Arduino IDE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1152947" y="1595775"/>
            <a:ext cx="7578600" cy="300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Link: </a:t>
            </a:r>
            <a:r>
              <a:rPr b="1" lang="en" sz="2400"/>
              <a:t>https://www.arduino.cc/en/Main/Software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212" y="2219024"/>
            <a:ext cx="6116075" cy="243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About me!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2nd year Computer Engineering student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Co-project manager for IEEE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 love to make stuff!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Got a lot of my project experience from going to hackathons.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Raving is cool. It’s even cooler when you can wear LED costumes that you’ve made :D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Website: </a:t>
            </a:r>
            <a:r>
              <a:rPr lang="en" u="sng">
                <a:solidFill>
                  <a:schemeClr val="hlink"/>
                </a:solidFill>
                <a:hlinkClick r:id="rId3"/>
              </a:rPr>
              <a:t>gustavojcorrea.com</a:t>
            </a:r>
            <a:r>
              <a:rPr lang="en"/>
              <a:t>	</a:t>
            </a: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4">
            <a:alphaModFix/>
          </a:blip>
          <a:srcRect b="0" l="32862" r="9444" t="0"/>
          <a:stretch/>
        </p:blipFill>
        <p:spPr>
          <a:xfrm>
            <a:off x="184450" y="1328575"/>
            <a:ext cx="2151675" cy="24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Setting up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Arduino IDE</a:t>
            </a: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400" y="244675"/>
            <a:ext cx="3933900" cy="47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Setting up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Arduino IDE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700" y="550225"/>
            <a:ext cx="4373400" cy="42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220150" y="11462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Setting up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Arduino IDE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950" y="1239200"/>
            <a:ext cx="56197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Terminology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2400262" y="12909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“Sketch” - program that runs on the board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“Pin” - input or output connect to something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ex) Output to an LED, input from a switch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“Digital” - 1 is High, 0 is Low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“Analog” - range of values (0 - 255 typically)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00" y="575949"/>
            <a:ext cx="1867749" cy="15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Hardware parts of an Arduino</a:t>
            </a:r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b="4416" l="2677" r="2020" t="27324"/>
          <a:stretch/>
        </p:blipFill>
        <p:spPr>
          <a:xfrm>
            <a:off x="1048675" y="1351700"/>
            <a:ext cx="6555150" cy="352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/>
          <p:nvPr/>
        </p:nvSpPr>
        <p:spPr>
          <a:xfrm>
            <a:off x="795875" y="1948125"/>
            <a:ext cx="2173800" cy="724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3953600" y="1223625"/>
            <a:ext cx="2662800" cy="724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5828425" y="1817450"/>
            <a:ext cx="1857000" cy="791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5957075" y="2609150"/>
            <a:ext cx="1098900" cy="591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2910300" y="4157575"/>
            <a:ext cx="1506900" cy="512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Components</a:t>
            </a:r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2400262" y="13704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120650" lvl="0" marL="228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lang="e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LED</a:t>
            </a:r>
          </a:p>
          <a:p>
            <a:pPr indent="-152400" lvl="1" marL="685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lang="en" sz="18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Positive side is the </a:t>
            </a:r>
            <a:r>
              <a:rPr b="1" i="1" lang="en" sz="18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ANODE </a:t>
            </a:r>
            <a:r>
              <a:rPr b="1" lang="en" sz="18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(long leg)</a:t>
            </a:r>
          </a:p>
          <a:p>
            <a:pPr indent="-152400" lvl="1" marL="685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lang="en" sz="18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Negative side is the </a:t>
            </a:r>
            <a:r>
              <a:rPr b="1" i="1" lang="en" sz="18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CATHODE </a:t>
            </a:r>
            <a:r>
              <a:rPr b="1" lang="en" sz="18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(short leg)</a:t>
            </a:r>
          </a:p>
          <a:p>
            <a:pPr indent="-120650" lvl="0" marL="22860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lang="e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Resistor</a:t>
            </a:r>
          </a:p>
          <a:p>
            <a:pPr indent="-152400" lvl="1" marL="685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lang="en" sz="18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330 Ω (Ohm)</a:t>
            </a:r>
          </a:p>
          <a:p>
            <a:pPr indent="-152400" lvl="1" marL="685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lang="en" sz="18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Resistance is indicated by the striped color pattern</a:t>
            </a:r>
          </a:p>
          <a:p>
            <a:pPr indent="-152400" lvl="1" marL="685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lang="en" sz="18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Orange, orange, brown </a:t>
            </a:r>
          </a:p>
          <a:p>
            <a:pPr indent="-120650" lvl="0" marL="22860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lang="en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Breadboard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75" y="674800"/>
            <a:ext cx="2095462" cy="221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41405"/>
            <a:ext cx="1949694" cy="1949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a Breadboard?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950" y="1051175"/>
            <a:ext cx="4909925" cy="393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Wiring</a:t>
            </a:r>
          </a:p>
        </p:txBody>
      </p:sp>
      <p:pic>
        <p:nvPicPr>
          <p:cNvPr id="267" name="Shape 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8149" y="772125"/>
            <a:ext cx="6415799" cy="43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00" y="2064600"/>
            <a:ext cx="2095462" cy="221420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2684600" y="3896225"/>
            <a:ext cx="1104600" cy="46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Long end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2825100" y="2064600"/>
            <a:ext cx="1104600" cy="46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Short</a:t>
            </a:r>
            <a:r>
              <a:rPr lang="en">
                <a:solidFill>
                  <a:srgbClr val="FF0000"/>
                </a:solidFill>
              </a:rPr>
              <a:t> end</a:t>
            </a:r>
          </a:p>
        </p:txBody>
      </p:sp>
      <p:cxnSp>
        <p:nvCxnSpPr>
          <p:cNvPr id="271" name="Shape 271"/>
          <p:cNvCxnSpPr/>
          <p:nvPr/>
        </p:nvCxnSpPr>
        <p:spPr>
          <a:xfrm>
            <a:off x="3409200" y="2553925"/>
            <a:ext cx="178200" cy="439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2" name="Shape 272"/>
          <p:cNvCxnSpPr/>
          <p:nvPr/>
        </p:nvCxnSpPr>
        <p:spPr>
          <a:xfrm flipH="1" rot="10800000">
            <a:off x="3278525" y="3266525"/>
            <a:ext cx="285000" cy="629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First Arduino Sketch!</a:t>
            </a:r>
          </a:p>
        </p:txBody>
      </p:sp>
      <p:pic>
        <p:nvPicPr>
          <p:cNvPr id="278" name="Shape 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7699" y="1053549"/>
            <a:ext cx="3113700" cy="36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-141891" y="1263713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65100" lvl="0" marL="2286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  <a:buChar char="•"/>
            </a:pPr>
            <a:r>
              <a:rPr lang="en" sz="3000">
                <a:latin typeface="Questrial"/>
                <a:ea typeface="Questrial"/>
                <a:cs typeface="Questrial"/>
                <a:sym typeface="Questrial"/>
              </a:rPr>
              <a:t>File &gt; Examples &gt; Basics &gt; Blink</a:t>
            </a:r>
          </a:p>
          <a:p>
            <a:pPr indent="-165100" lvl="0" marL="228600" rtl="0">
              <a:lnSpc>
                <a:spcPct val="120000"/>
              </a:lnSpc>
              <a:spcBef>
                <a:spcPts val="1000"/>
              </a:spcBef>
              <a:buClr>
                <a:srgbClr val="000000"/>
              </a:buClr>
              <a:buSzPct val="100000"/>
              <a:buChar char="•"/>
            </a:pPr>
            <a:r>
              <a:rPr lang="en" sz="3000">
                <a:latin typeface="Questrial"/>
                <a:ea typeface="Questrial"/>
                <a:cs typeface="Questrial"/>
                <a:sym typeface="Questrial"/>
              </a:rPr>
              <a:t>Verify</a:t>
            </a:r>
          </a:p>
          <a:p>
            <a:pPr indent="-165100" lvl="0" marL="228600" rtl="0">
              <a:lnSpc>
                <a:spcPct val="120000"/>
              </a:lnSpc>
              <a:spcBef>
                <a:spcPts val="1000"/>
              </a:spcBef>
              <a:buClr>
                <a:srgbClr val="000000"/>
              </a:buClr>
              <a:buSzPct val="100000"/>
              <a:buChar char="•"/>
            </a:pPr>
            <a:r>
              <a:rPr lang="en" sz="3000">
                <a:latin typeface="Questrial"/>
                <a:ea typeface="Questrial"/>
                <a:cs typeface="Questrial"/>
                <a:sym typeface="Questrial"/>
              </a:rPr>
              <a:t>Upload</a:t>
            </a:r>
          </a:p>
          <a:p>
            <a:pPr indent="-11176" lvl="0" marL="36576" rtl="0">
              <a:lnSpc>
                <a:spcPct val="120000"/>
              </a:lnSpc>
              <a:spcBef>
                <a:spcPts val="1000"/>
              </a:spcBef>
              <a:buNone/>
            </a:pPr>
            <a:r>
              <a:t/>
            </a:r>
            <a:endParaRPr sz="3000">
              <a:latin typeface="Questrial"/>
              <a:ea typeface="Questrial"/>
              <a:cs typeface="Questrial"/>
              <a:sym typeface="Questrial"/>
            </a:endParaRPr>
          </a:p>
          <a:p>
            <a:pPr indent="-38100" lvl="0" marL="228600" rtl="0">
              <a:lnSpc>
                <a:spcPct val="120000"/>
              </a:lnSpc>
              <a:spcBef>
                <a:spcPts val="1000"/>
              </a:spcBef>
              <a:buNone/>
            </a:pPr>
            <a:r>
              <a:t/>
            </a:r>
            <a:endParaRPr sz="30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2C4C9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What’s going on in the code??</a:t>
            </a:r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372" y="646650"/>
            <a:ext cx="1178848" cy="9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22" y="3595275"/>
            <a:ext cx="1178848" cy="9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My Projects!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50" y="861900"/>
            <a:ext cx="2049452" cy="3627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61023_101635.jpg" id="88" name="Shape 88"/>
          <p:cNvPicPr preferRelativeResize="0"/>
          <p:nvPr/>
        </p:nvPicPr>
        <p:blipFill rotWithShape="1">
          <a:blip r:embed="rId4">
            <a:alphaModFix/>
          </a:blip>
          <a:srcRect b="2646" l="24569" r="13884" t="3825"/>
          <a:stretch/>
        </p:blipFill>
        <p:spPr>
          <a:xfrm>
            <a:off x="2834774" y="1420790"/>
            <a:ext cx="3137551" cy="268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61002_125502.jpg"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8375" y="1338787"/>
            <a:ext cx="1601023" cy="284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350" y="152400"/>
            <a:ext cx="60421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925" y="205425"/>
            <a:ext cx="60421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2C4C9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are variables?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372" y="646650"/>
            <a:ext cx="1178848" cy="9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22" y="3595275"/>
            <a:ext cx="1178848" cy="9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862012"/>
            <a:ext cx="607695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925" y="152400"/>
            <a:ext cx="60421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350" y="152400"/>
            <a:ext cx="604215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620" y="0"/>
            <a:ext cx="64227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0620" y="0"/>
            <a:ext cx="64227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0620" y="0"/>
            <a:ext cx="64227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 b="52484" l="45180" r="8542" t="31904"/>
          <a:stretch/>
        </p:blipFill>
        <p:spPr>
          <a:xfrm>
            <a:off x="2586068" y="3021500"/>
            <a:ext cx="4218900" cy="113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Parts to a variable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907775" y="1782425"/>
            <a:ext cx="17427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Data type </a:t>
            </a:r>
          </a:p>
        </p:txBody>
      </p:sp>
      <p:cxnSp>
        <p:nvCxnSpPr>
          <p:cNvPr id="329" name="Shape 329"/>
          <p:cNvCxnSpPr>
            <a:stCxn id="328" idx="2"/>
          </p:cNvCxnSpPr>
          <p:nvPr/>
        </p:nvCxnSpPr>
        <p:spPr>
          <a:xfrm>
            <a:off x="1779125" y="2422025"/>
            <a:ext cx="844800" cy="73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0" name="Shape 330"/>
          <p:cNvCxnSpPr>
            <a:stCxn id="326" idx="1"/>
          </p:cNvCxnSpPr>
          <p:nvPr/>
        </p:nvCxnSpPr>
        <p:spPr>
          <a:xfrm>
            <a:off x="2586068" y="3591349"/>
            <a:ext cx="634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oval"/>
            <a:tailEnd len="lg" w="lg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Shape 335"/>
          <p:cNvPicPr preferRelativeResize="0"/>
          <p:nvPr/>
        </p:nvPicPr>
        <p:blipFill rotWithShape="1">
          <a:blip r:embed="rId3">
            <a:alphaModFix/>
          </a:blip>
          <a:srcRect b="52484" l="45180" r="8542" t="31904"/>
          <a:stretch/>
        </p:blipFill>
        <p:spPr>
          <a:xfrm>
            <a:off x="2586068" y="3021500"/>
            <a:ext cx="4218900" cy="113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Parts to a variable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907775" y="1782425"/>
            <a:ext cx="17427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Data type </a:t>
            </a:r>
          </a:p>
        </p:txBody>
      </p:sp>
      <p:cxnSp>
        <p:nvCxnSpPr>
          <p:cNvPr id="338" name="Shape 338"/>
          <p:cNvCxnSpPr>
            <a:stCxn id="337" idx="2"/>
          </p:cNvCxnSpPr>
          <p:nvPr/>
        </p:nvCxnSpPr>
        <p:spPr>
          <a:xfrm>
            <a:off x="1779125" y="2422025"/>
            <a:ext cx="844800" cy="73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9" name="Shape 339"/>
          <p:cNvCxnSpPr>
            <a:stCxn id="335" idx="1"/>
          </p:cNvCxnSpPr>
          <p:nvPr/>
        </p:nvCxnSpPr>
        <p:spPr>
          <a:xfrm>
            <a:off x="2586068" y="3591349"/>
            <a:ext cx="634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oval"/>
            <a:tailEnd len="lg" w="lg" type="none"/>
          </a:ln>
        </p:spPr>
      </p:cxnSp>
      <p:sp>
        <p:nvSpPr>
          <p:cNvPr id="340" name="Shape 340"/>
          <p:cNvSpPr txBox="1"/>
          <p:nvPr/>
        </p:nvSpPr>
        <p:spPr>
          <a:xfrm>
            <a:off x="2756450" y="1782425"/>
            <a:ext cx="25311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Variable Name</a:t>
            </a:r>
            <a:r>
              <a:rPr b="1" lang="en" sz="2400"/>
              <a:t> </a:t>
            </a:r>
          </a:p>
        </p:txBody>
      </p:sp>
      <p:cxnSp>
        <p:nvCxnSpPr>
          <p:cNvPr id="341" name="Shape 341"/>
          <p:cNvCxnSpPr/>
          <p:nvPr/>
        </p:nvCxnSpPr>
        <p:spPr>
          <a:xfrm flipH="1">
            <a:off x="3601325" y="2292625"/>
            <a:ext cx="162300" cy="9609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2" name="Shape 342"/>
          <p:cNvCxnSpPr/>
          <p:nvPr/>
        </p:nvCxnSpPr>
        <p:spPr>
          <a:xfrm>
            <a:off x="3520343" y="3591349"/>
            <a:ext cx="6342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lg" w="lg" type="oval"/>
            <a:tailEnd len="lg" w="lg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Shape 347"/>
          <p:cNvPicPr preferRelativeResize="0"/>
          <p:nvPr/>
        </p:nvPicPr>
        <p:blipFill rotWithShape="1">
          <a:blip r:embed="rId3">
            <a:alphaModFix/>
          </a:blip>
          <a:srcRect b="52484" l="45180" r="8542" t="31904"/>
          <a:stretch/>
        </p:blipFill>
        <p:spPr>
          <a:xfrm>
            <a:off x="2586068" y="3021500"/>
            <a:ext cx="4218900" cy="113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Parts to a variable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907775" y="1782425"/>
            <a:ext cx="17427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Data type </a:t>
            </a:r>
          </a:p>
        </p:txBody>
      </p:sp>
      <p:cxnSp>
        <p:nvCxnSpPr>
          <p:cNvPr id="350" name="Shape 350"/>
          <p:cNvCxnSpPr>
            <a:stCxn id="349" idx="2"/>
          </p:cNvCxnSpPr>
          <p:nvPr/>
        </p:nvCxnSpPr>
        <p:spPr>
          <a:xfrm>
            <a:off x="1779125" y="2422025"/>
            <a:ext cx="844800" cy="73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1" name="Shape 351"/>
          <p:cNvCxnSpPr>
            <a:stCxn id="347" idx="1"/>
          </p:cNvCxnSpPr>
          <p:nvPr/>
        </p:nvCxnSpPr>
        <p:spPr>
          <a:xfrm>
            <a:off x="2586068" y="3591349"/>
            <a:ext cx="634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oval"/>
            <a:tailEnd len="lg" w="lg" type="none"/>
          </a:ln>
        </p:spPr>
      </p:cxnSp>
      <p:sp>
        <p:nvSpPr>
          <p:cNvPr id="352" name="Shape 352"/>
          <p:cNvSpPr txBox="1"/>
          <p:nvPr/>
        </p:nvSpPr>
        <p:spPr>
          <a:xfrm>
            <a:off x="2756450" y="1782425"/>
            <a:ext cx="25311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Variable Name </a:t>
            </a:r>
          </a:p>
        </p:txBody>
      </p:sp>
      <p:cxnSp>
        <p:nvCxnSpPr>
          <p:cNvPr id="353" name="Shape 353"/>
          <p:cNvCxnSpPr/>
          <p:nvPr/>
        </p:nvCxnSpPr>
        <p:spPr>
          <a:xfrm flipH="1">
            <a:off x="3601325" y="2292625"/>
            <a:ext cx="162300" cy="9609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4" name="Shape 354"/>
          <p:cNvCxnSpPr/>
          <p:nvPr/>
        </p:nvCxnSpPr>
        <p:spPr>
          <a:xfrm>
            <a:off x="3520343" y="3591349"/>
            <a:ext cx="6342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lg" w="lg" type="oval"/>
            <a:tailEnd len="lg" w="lg" type="none"/>
          </a:ln>
        </p:spPr>
      </p:cxnSp>
      <p:sp>
        <p:nvSpPr>
          <p:cNvPr id="355" name="Shape 355"/>
          <p:cNvSpPr txBox="1"/>
          <p:nvPr/>
        </p:nvSpPr>
        <p:spPr>
          <a:xfrm>
            <a:off x="5135200" y="1895075"/>
            <a:ext cx="25311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Value</a:t>
            </a:r>
          </a:p>
        </p:txBody>
      </p:sp>
      <p:cxnSp>
        <p:nvCxnSpPr>
          <p:cNvPr id="356" name="Shape 356"/>
          <p:cNvCxnSpPr/>
          <p:nvPr/>
        </p:nvCxnSpPr>
        <p:spPr>
          <a:xfrm flipH="1">
            <a:off x="5065550" y="2464900"/>
            <a:ext cx="354600" cy="7887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7" name="Shape 357"/>
          <p:cNvCxnSpPr/>
          <p:nvPr/>
        </p:nvCxnSpPr>
        <p:spPr>
          <a:xfrm>
            <a:off x="4500993" y="3591349"/>
            <a:ext cx="6342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oval"/>
            <a:tailEnd len="lg" w="lg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2C4C9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are functions?</a:t>
            </a: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372" y="646650"/>
            <a:ext cx="1178848" cy="9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22" y="3595275"/>
            <a:ext cx="1178848" cy="9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What is Arduino??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What can you do with Arduino?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Workshop Style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Getting familiar with the Arduino IDE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Activity!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Parts to a function</a:t>
            </a:r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400" y="1381300"/>
            <a:ext cx="6510400" cy="286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350" y="152400"/>
            <a:ext cx="604215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620" y="0"/>
            <a:ext cx="64227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350" y="152400"/>
            <a:ext cx="604215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620" y="0"/>
            <a:ext cx="64227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0620" y="0"/>
            <a:ext cx="64227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350" y="152400"/>
            <a:ext cx="604215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620" y="0"/>
            <a:ext cx="64227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0620" y="0"/>
            <a:ext cx="64227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2C4C9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“Blink” Sketch</a:t>
            </a:r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372" y="646650"/>
            <a:ext cx="1178848" cy="9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22" y="3595275"/>
            <a:ext cx="1178848" cy="9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100" y="152400"/>
            <a:ext cx="442979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7" y="104875"/>
            <a:ext cx="36290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2C4C9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MINIPROJECT !!!</a:t>
            </a:r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372" y="646650"/>
            <a:ext cx="1178848" cy="9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22" y="3595275"/>
            <a:ext cx="1178848" cy="9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make a lightshow!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109899" y="1237200"/>
            <a:ext cx="82257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65100" lvl="0" marL="228600" rtl="0">
              <a:lnSpc>
                <a:spcPct val="120000"/>
              </a:lnSpc>
              <a:spcBef>
                <a:spcPts val="1000"/>
              </a:spcBef>
              <a:buClr>
                <a:srgbClr val="000000"/>
              </a:buClr>
              <a:buSzPct val="100000"/>
              <a:buChar char="•"/>
            </a:pPr>
            <a:r>
              <a:rPr lang="en" sz="3000">
                <a:latin typeface="Questrial"/>
                <a:ea typeface="Questrial"/>
                <a:cs typeface="Questrial"/>
                <a:sym typeface="Questrial"/>
              </a:rPr>
              <a:t>Write a function to make your LED blink on and off</a:t>
            </a:r>
          </a:p>
          <a:p>
            <a:pPr indent="-165100" lvl="0" marL="228600" rtl="0">
              <a:lnSpc>
                <a:spcPct val="120000"/>
              </a:lnSpc>
              <a:spcBef>
                <a:spcPts val="1000"/>
              </a:spcBef>
              <a:buClr>
                <a:srgbClr val="000000"/>
              </a:buClr>
              <a:buSzPct val="100000"/>
              <a:buChar char="•"/>
            </a:pPr>
            <a:r>
              <a:rPr lang="en" sz="3000">
                <a:latin typeface="Questrial"/>
                <a:ea typeface="Questrial"/>
                <a:cs typeface="Questrial"/>
                <a:sym typeface="Questrial"/>
              </a:rPr>
              <a:t>Call it in your main loop</a:t>
            </a:r>
          </a:p>
          <a:p>
            <a:pPr indent="-165100" lvl="0" marL="228600" rtl="0">
              <a:lnSpc>
                <a:spcPct val="12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Questrial"/>
              <a:buChar char="•"/>
            </a:pPr>
            <a:r>
              <a:rPr lang="en" sz="3000">
                <a:latin typeface="Questrial"/>
                <a:ea typeface="Questrial"/>
                <a:cs typeface="Questrial"/>
                <a:sym typeface="Questrial"/>
              </a:rPr>
              <a:t>Any ideas of how to make it??</a:t>
            </a:r>
          </a:p>
          <a:p>
            <a:pPr indent="-165100" lvl="0" marL="228600" rtl="0">
              <a:lnSpc>
                <a:spcPct val="12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Questrial"/>
              <a:buChar char="•"/>
            </a:pPr>
            <a:r>
              <a:rPr lang="en" sz="3000">
                <a:latin typeface="Questrial"/>
                <a:ea typeface="Questrial"/>
                <a:cs typeface="Questrial"/>
                <a:sym typeface="Questrial"/>
              </a:rPr>
              <a:t>Let’s go to the Arduino IDE</a:t>
            </a:r>
          </a:p>
          <a:p>
            <a:pPr indent="-11176" lvl="0" marL="36576" rtl="0">
              <a:lnSpc>
                <a:spcPct val="120000"/>
              </a:lnSpc>
              <a:spcBef>
                <a:spcPts val="1000"/>
              </a:spcBef>
              <a:buNone/>
            </a:pPr>
            <a:r>
              <a:t/>
            </a:r>
            <a:endParaRPr sz="3000">
              <a:latin typeface="Questrial"/>
              <a:ea typeface="Questrial"/>
              <a:cs typeface="Questrial"/>
              <a:sym typeface="Questrial"/>
            </a:endParaRPr>
          </a:p>
          <a:p>
            <a:pPr indent="-38100" lvl="0" marL="228600" rtl="0">
              <a:lnSpc>
                <a:spcPct val="120000"/>
              </a:lnSpc>
              <a:spcBef>
                <a:spcPts val="1000"/>
              </a:spcBef>
              <a:buNone/>
            </a:pPr>
            <a:r>
              <a:t/>
            </a:r>
            <a:endParaRPr sz="30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2C4C9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Done!!!</a:t>
            </a:r>
          </a:p>
        </p:txBody>
      </p:sp>
      <p:sp>
        <p:nvSpPr>
          <p:cNvPr id="426" name="Shape 426"/>
          <p:cNvSpPr txBox="1"/>
          <p:nvPr>
            <p:ph idx="1" type="subTitle"/>
          </p:nvPr>
        </p:nvSpPr>
        <p:spPr>
          <a:xfrm>
            <a:off x="2371716" y="27940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Next workshop date: </a:t>
            </a:r>
          </a:p>
          <a:p>
            <a:pPr lvl="0">
              <a:spcBef>
                <a:spcPts val="0"/>
              </a:spcBef>
              <a:buNone/>
            </a:pPr>
            <a:r>
              <a:rPr lang="en" sz="3000"/>
              <a:t>Tuesday May 2nd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Thanks for coming!!!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an Arduino?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080625" y="1595775"/>
            <a:ext cx="5651100" cy="3002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"/>
              <a:t>The Arduino is a microcontroller board.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A microcontroller 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en">
                <a:solidFill>
                  <a:srgbClr val="FFFFFF"/>
                </a:solidFill>
                <a:highlight>
                  <a:srgbClr val="6D9EEB"/>
                </a:highlight>
              </a:rPr>
              <a:t>senses</a:t>
            </a:r>
            <a:r>
              <a:rPr b="1" lang="en"/>
              <a:t> the environment by </a:t>
            </a:r>
            <a:r>
              <a:rPr b="1" lang="en">
                <a:solidFill>
                  <a:srgbClr val="FFFFFF"/>
                </a:solidFill>
                <a:highlight>
                  <a:srgbClr val="6D9EEB"/>
                </a:highlight>
              </a:rPr>
              <a:t>receiving inputs</a:t>
            </a:r>
            <a:r>
              <a:rPr b="1" lang="en"/>
              <a:t> from add-on sensors, and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en" u="sng">
                <a:solidFill>
                  <a:srgbClr val="FFFFFF"/>
                </a:solidFill>
                <a:highlight>
                  <a:srgbClr val="93C47D"/>
                </a:highlight>
              </a:rPr>
              <a:t>affects</a:t>
            </a:r>
            <a:r>
              <a:rPr b="1" lang="en"/>
              <a:t> its </a:t>
            </a:r>
            <a:r>
              <a:rPr b="1" lang="en">
                <a:solidFill>
                  <a:srgbClr val="FFFFFF"/>
                </a:solidFill>
                <a:highlight>
                  <a:srgbClr val="93C47D"/>
                </a:highlight>
              </a:rPr>
              <a:t>surroundings</a:t>
            </a:r>
            <a:r>
              <a:rPr b="1" lang="en"/>
              <a:t> by controlling lights, motors, and other actuators</a:t>
            </a:r>
          </a:p>
          <a:p>
            <a:pPr indent="-228600" lvl="0" marL="457200">
              <a:spcBef>
                <a:spcPts val="0"/>
              </a:spcBef>
            </a:pPr>
            <a:r>
              <a:rPr b="1" lang="en"/>
              <a:t>The Arduino is based on the Atemga328P microcontroller</a:t>
            </a: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00" y="1728149"/>
            <a:ext cx="2621100" cy="18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2C4C9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Sooo what can I do with it??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372" y="646650"/>
            <a:ext cx="1178848" cy="9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22" y="3595275"/>
            <a:ext cx="1178848" cy="9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can you do with Arduino?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719350" y="2802700"/>
            <a:ext cx="2370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Robots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256411" y="4112975"/>
            <a:ext cx="2144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Hackathon projects</a:t>
            </a:r>
          </a:p>
        </p:txBody>
      </p:sp>
      <p:pic>
        <p:nvPicPr>
          <p:cNvPr descr="1.jpg"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75" y="1479899"/>
            <a:ext cx="1601374" cy="21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6374" y="1792450"/>
            <a:ext cx="2770851" cy="15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0387" y="1391999"/>
            <a:ext cx="2359524" cy="235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3441100" y="4112975"/>
            <a:ext cx="1601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Class Projects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6533559" y="4112975"/>
            <a:ext cx="1753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Interactive Art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else can you do with Arduino??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00" y="1411925"/>
            <a:ext cx="2840744" cy="227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7869" y="1411912"/>
            <a:ext cx="1855746" cy="231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6294575" y="4092325"/>
            <a:ext cx="2489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Internet of Things and Home Automation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3250600" y="4257150"/>
            <a:ext cx="2370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Costumes/Wearables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474725" y="4257150"/>
            <a:ext cx="2370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Robots - Micromouse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0622" y="1627650"/>
            <a:ext cx="2517600" cy="18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Connect the Arduino to more things to make more cool stuff! 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225" y="1051174"/>
            <a:ext cx="2339750" cy="11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649" y="1866075"/>
            <a:ext cx="1852500" cy="12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687" y="3532734"/>
            <a:ext cx="2140775" cy="1427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5900" y="2481924"/>
            <a:ext cx="2509476" cy="179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Shape 142"/>
          <p:cNvCxnSpPr>
            <a:stCxn id="139" idx="3"/>
          </p:cNvCxnSpPr>
          <p:nvPr/>
        </p:nvCxnSpPr>
        <p:spPr>
          <a:xfrm>
            <a:off x="2168149" y="2512875"/>
            <a:ext cx="1307399" cy="50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3" name="Shape 143"/>
          <p:cNvCxnSpPr/>
          <p:nvPr/>
        </p:nvCxnSpPr>
        <p:spPr>
          <a:xfrm flipH="1" rot="10800000">
            <a:off x="2233924" y="3449987"/>
            <a:ext cx="1273199" cy="51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44" name="Shape 1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5449" y="2451750"/>
            <a:ext cx="1852500" cy="18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6254150" y="2910450"/>
            <a:ext cx="891300" cy="935100"/>
          </a:xfrm>
          <a:prstGeom prst="mathPlus">
            <a:avLst>
              <a:gd fmla="val 23520" name="adj1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3784575" y="4558350"/>
            <a:ext cx="5039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Make a smart mirror to control a  toaster 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